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696" r:id="rId5"/>
  </p:sldMasterIdLst>
  <p:notesMasterIdLst>
    <p:notesMasterId r:id="rId15"/>
  </p:notesMasterIdLst>
  <p:handoutMasterIdLst>
    <p:handoutMasterId r:id="rId16"/>
  </p:handoutMasterIdLst>
  <p:sldIdLst>
    <p:sldId id="327" r:id="rId6"/>
    <p:sldId id="335" r:id="rId7"/>
    <p:sldId id="331" r:id="rId8"/>
    <p:sldId id="332" r:id="rId9"/>
    <p:sldId id="298" r:id="rId10"/>
    <p:sldId id="262" r:id="rId11"/>
    <p:sldId id="336" r:id="rId12"/>
    <p:sldId id="277" r:id="rId13"/>
    <p:sldId id="329" r:id="rId1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EFF0F1"/>
    <a:srgbClr val="121619"/>
    <a:srgbClr val="1C7DDB"/>
    <a:srgbClr val="F2F4F8"/>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2" d="100"/>
          <a:sy n="62" d="100"/>
        </p:scale>
        <p:origin x="468"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6/30/2024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DD4C4-AF77-6139-CAE4-D0BAC674C5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D173D3-201C-D5EC-9037-75014A5C6C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01264B-3119-1C1C-86DF-BFF2ECDE51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C555E8F-BEE7-2E9C-B790-7B6833A55102}"/>
              </a:ext>
            </a:extLst>
          </p:cNvPr>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3252846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spcBef>
                <a:spcPts val="1400"/>
              </a:spcBef>
              <a:buFontTx/>
              <a:buNone/>
            </a:pPr>
            <a:r>
              <a:rPr lang="en-US" sz="1200" dirty="0">
                <a:solidFill>
                  <a:schemeClr val="accent3">
                    <a:lumMod val="25000"/>
                  </a:schemeClr>
                </a:solidFill>
                <a:latin typeface="Abadi" panose="020B0604020104020204" pitchFamily="34" charset="0"/>
              </a:rPr>
              <a:t>Spatial and Temporal trends</a:t>
            </a:r>
          </a:p>
          <a:p>
            <a:pPr lvl="1">
              <a:spcBef>
                <a:spcPts val="1400"/>
              </a:spcBef>
              <a:buFontTx/>
              <a:buChar char="-"/>
            </a:pPr>
            <a:r>
              <a:rPr lang="en-US" sz="1200" dirty="0">
                <a:solidFill>
                  <a:schemeClr val="accent3">
                    <a:lumMod val="25000"/>
                  </a:schemeClr>
                </a:solidFill>
                <a:latin typeface="Abadi" panose="020B0604020104020204" pitchFamily="34" charset="0"/>
              </a:rPr>
              <a:t>Satellites provide data for vast geographical areas, allowing for the observation of regional and global PM2.5 patterns.</a:t>
            </a:r>
          </a:p>
          <a:p>
            <a:pPr lvl="1">
              <a:spcBef>
                <a:spcPts val="1400"/>
              </a:spcBef>
              <a:buFontTx/>
              <a:buChar char="-"/>
            </a:pPr>
            <a:r>
              <a:rPr lang="en-US" sz="1200" dirty="0">
                <a:solidFill>
                  <a:schemeClr val="accent3">
                    <a:lumMod val="25000"/>
                  </a:schemeClr>
                </a:solidFill>
                <a:latin typeface="Abadi" panose="020B0604020104020204" pitchFamily="34" charset="0"/>
              </a:rPr>
              <a:t>They can track the movement of pollution plumes over time, helping to identify pollution sources and transport pathways.</a:t>
            </a:r>
          </a:p>
          <a:p>
            <a:pPr lvl="1">
              <a:spcBef>
                <a:spcPts val="1400"/>
              </a:spcBef>
              <a:buFontTx/>
              <a:buNone/>
            </a:pPr>
            <a:r>
              <a:rPr lang="en-US" sz="1200" dirty="0">
                <a:solidFill>
                  <a:schemeClr val="accent3">
                    <a:lumMod val="25000"/>
                  </a:schemeClr>
                </a:solidFill>
                <a:latin typeface="Abadi" panose="020B0604020104020204" pitchFamily="34" charset="0"/>
              </a:rPr>
              <a:t>Long-term monitoring</a:t>
            </a:r>
          </a:p>
          <a:p>
            <a:pPr lvl="1">
              <a:spcBef>
                <a:spcPts val="1400"/>
              </a:spcBef>
              <a:buFontTx/>
              <a:buChar char="-"/>
            </a:pPr>
            <a:r>
              <a:rPr lang="en-US" sz="1200" dirty="0">
                <a:solidFill>
                  <a:schemeClr val="accent3">
                    <a:lumMod val="25000"/>
                  </a:schemeClr>
                </a:solidFill>
                <a:latin typeface="Abadi" panose="020B0604020104020204" pitchFamily="34" charset="0"/>
              </a:rPr>
              <a:t>Satellite observations offer a historical record of air quality changes, enabling the assessment of trends over time.</a:t>
            </a:r>
          </a:p>
          <a:p>
            <a:pPr lvl="1">
              <a:spcBef>
                <a:spcPts val="1400"/>
              </a:spcBef>
              <a:buFontTx/>
              <a:buChar char="-"/>
            </a:pPr>
            <a:r>
              <a:rPr lang="en-US" sz="1200" dirty="0">
                <a:solidFill>
                  <a:schemeClr val="accent3">
                    <a:lumMod val="25000"/>
                  </a:schemeClr>
                </a:solidFill>
                <a:latin typeface="Abadi" panose="020B0604020104020204" pitchFamily="34" charset="0"/>
              </a:rPr>
              <a:t>This data can be used to evaluate the effectiveness of air quality regulations and track progress towards clean air goals.</a:t>
            </a:r>
          </a:p>
          <a:p>
            <a:pPr lvl="1">
              <a:spcBef>
                <a:spcPts val="1400"/>
              </a:spcBef>
              <a:buFontTx/>
              <a:buNone/>
            </a:pPr>
            <a:endParaRPr lang="en-US" sz="1200" dirty="0">
              <a:solidFill>
                <a:schemeClr val="accent3">
                  <a:lumMod val="25000"/>
                </a:schemeClr>
              </a:solidFill>
              <a:latin typeface="Abadi" panose="020B0604020104020204" pitchFamily="34" charset="0"/>
            </a:endParaRPr>
          </a:p>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812457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2">
                    <a:lumMod val="50000"/>
                  </a:schemeClr>
                </a:solidFill>
                <a:latin typeface="Abadi"/>
              </a:rPr>
              <a:t>How to build, tune, evaluate classification models</a:t>
            </a:r>
          </a:p>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CF2791-0377-425A-72E7-1384AF2EFF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127107-31F8-AEF6-3F60-6B8A82DE35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A97E44-8333-F461-BAF3-70859E8A80D1}"/>
              </a:ext>
            </a:extLst>
          </p:cNvPr>
          <p:cNvSpPr>
            <a:spLocks noGrp="1"/>
          </p:cNvSpPr>
          <p:nvPr>
            <p:ph type="body" idx="1"/>
          </p:nvPr>
        </p:nvSpPr>
        <p:spPr/>
        <p:txBody>
          <a:bodyPr/>
          <a:lstStyle/>
          <a:p>
            <a:r>
              <a:rPr lang="en-US" b="1" dirty="0" err="1"/>
              <a:t>Xente</a:t>
            </a:r>
            <a:r>
              <a:rPr lang="en-US" b="1" dirty="0"/>
              <a:t> Fraud Detection Challenge</a:t>
            </a:r>
          </a:p>
          <a:p>
            <a:r>
              <a:rPr lang="en-US" b="1" dirty="0"/>
              <a:t>Data Inspection</a:t>
            </a:r>
          </a:p>
          <a:p>
            <a:pPr>
              <a:buFont typeface="Arial" panose="020B0604020202020204" pitchFamily="34" charset="0"/>
              <a:buChar char="•"/>
            </a:pPr>
            <a:r>
              <a:rPr lang="en-US" b="1" dirty="0"/>
              <a:t>Overview:</a:t>
            </a:r>
            <a:r>
              <a:rPr lang="en-US" dirty="0"/>
              <a:t> Inspect the dataset for basic structure and summary statistics.</a:t>
            </a:r>
          </a:p>
          <a:p>
            <a:pPr>
              <a:buFont typeface="Arial" panose="020B0604020202020204" pitchFamily="34" charset="0"/>
              <a:buChar char="•"/>
            </a:pPr>
            <a:r>
              <a:rPr lang="en-US" b="1" dirty="0"/>
              <a:t>Initial Observations:</a:t>
            </a:r>
            <a:r>
              <a:rPr lang="en-US" dirty="0"/>
              <a:t> Identify missing values, duplicates, and inconsistencies.</a:t>
            </a:r>
          </a:p>
          <a:p>
            <a:r>
              <a:rPr lang="en-US" b="1" dirty="0"/>
              <a:t>Data Cleaning</a:t>
            </a:r>
          </a:p>
          <a:p>
            <a:pPr>
              <a:buFont typeface="Arial" panose="020B0604020202020204" pitchFamily="34" charset="0"/>
              <a:buChar char="•"/>
            </a:pPr>
            <a:r>
              <a:rPr lang="en-US" b="1" dirty="0"/>
              <a:t>Handling Missing Values:</a:t>
            </a:r>
            <a:r>
              <a:rPr lang="en-US" dirty="0"/>
              <a:t> Fill forward method for missing entries.</a:t>
            </a:r>
          </a:p>
          <a:p>
            <a:pPr>
              <a:buFont typeface="Arial" panose="020B0604020202020204" pitchFamily="34" charset="0"/>
              <a:buChar char="•"/>
            </a:pPr>
            <a:r>
              <a:rPr lang="en-US" b="1" dirty="0"/>
              <a:t>Removing Duplicates:</a:t>
            </a:r>
            <a:r>
              <a:rPr lang="en-US" dirty="0"/>
              <a:t> Ensure each transaction is unique.</a:t>
            </a:r>
          </a:p>
          <a:p>
            <a:pPr>
              <a:buFont typeface="Arial" panose="020B0604020202020204" pitchFamily="34" charset="0"/>
              <a:buChar char="•"/>
            </a:pPr>
            <a:r>
              <a:rPr lang="en-US" b="1" dirty="0"/>
              <a:t>Inconsistencies:</a:t>
            </a:r>
            <a:r>
              <a:rPr lang="en-US" dirty="0"/>
              <a:t> Standardize data formats and correct errors.</a:t>
            </a:r>
          </a:p>
          <a:p>
            <a:r>
              <a:rPr lang="en-US" b="1" dirty="0"/>
              <a:t>Target Variable</a:t>
            </a:r>
          </a:p>
          <a:p>
            <a:pPr>
              <a:buFont typeface="Arial" panose="020B0604020202020204" pitchFamily="34" charset="0"/>
              <a:buChar char="•"/>
            </a:pPr>
            <a:r>
              <a:rPr lang="en-US" b="1" dirty="0"/>
              <a:t>Definition:</a:t>
            </a:r>
            <a:r>
              <a:rPr lang="en-US" dirty="0"/>
              <a:t> </a:t>
            </a:r>
            <a:r>
              <a:rPr lang="en-US" dirty="0" err="1"/>
              <a:t>is_fraud</a:t>
            </a:r>
            <a:r>
              <a:rPr lang="en-US" dirty="0"/>
              <a:t> (0 for non-fraudulent, 1 for fraudulent).</a:t>
            </a:r>
          </a:p>
          <a:p>
            <a:r>
              <a:rPr lang="en-US" b="1" dirty="0"/>
              <a:t>Exploratory Data Analysis (EDA)</a:t>
            </a:r>
          </a:p>
          <a:p>
            <a:pPr>
              <a:buFont typeface="Arial" panose="020B0604020202020204" pitchFamily="34" charset="0"/>
              <a:buChar char="•"/>
            </a:pPr>
            <a:r>
              <a:rPr lang="en-US" b="1" dirty="0"/>
              <a:t>Distribution:</a:t>
            </a:r>
            <a:r>
              <a:rPr lang="en-US" dirty="0"/>
              <a:t> Visualize the distribution of fraudulent vs non-fraudulent transactions.</a:t>
            </a:r>
          </a:p>
          <a:p>
            <a:pPr>
              <a:buFont typeface="Arial" panose="020B0604020202020204" pitchFamily="34" charset="0"/>
              <a:buChar char="•"/>
            </a:pPr>
            <a:r>
              <a:rPr lang="en-US" b="1" dirty="0"/>
              <a:t>Correlation:</a:t>
            </a:r>
            <a:r>
              <a:rPr lang="en-US" dirty="0"/>
              <a:t> Analyze relationships between features using correlation heatmaps.</a:t>
            </a:r>
          </a:p>
          <a:p>
            <a:pPr>
              <a:buFont typeface="Arial" panose="020B0604020202020204" pitchFamily="34" charset="0"/>
              <a:buChar char="•"/>
            </a:pPr>
            <a:r>
              <a:rPr lang="en-US" b="1" dirty="0"/>
              <a:t>Visualization:</a:t>
            </a:r>
            <a:r>
              <a:rPr lang="en-US" dirty="0"/>
              <a:t> Count plots, histograms, and scatter plots for feature relationships.</a:t>
            </a:r>
          </a:p>
          <a:p>
            <a:r>
              <a:rPr lang="en-US" b="1" dirty="0"/>
              <a:t>Model Building</a:t>
            </a:r>
          </a:p>
          <a:p>
            <a:pPr>
              <a:buFont typeface="Arial" panose="020B0604020202020204" pitchFamily="34" charset="0"/>
              <a:buChar char="•"/>
            </a:pPr>
            <a:r>
              <a:rPr lang="en-US" b="1" dirty="0"/>
              <a:t>Algorithm Selection:</a:t>
            </a:r>
            <a:r>
              <a:rPr lang="en-US" dirty="0"/>
              <a:t> Use </a:t>
            </a:r>
            <a:r>
              <a:rPr lang="en-US" dirty="0" err="1"/>
              <a:t>RandomForestClassifier</a:t>
            </a:r>
            <a:r>
              <a:rPr lang="en-US" dirty="0"/>
              <a:t> for initial model.</a:t>
            </a:r>
          </a:p>
          <a:p>
            <a:pPr>
              <a:buFont typeface="Arial" panose="020B0604020202020204" pitchFamily="34" charset="0"/>
              <a:buChar char="•"/>
            </a:pPr>
            <a:r>
              <a:rPr lang="en-US" b="1" dirty="0"/>
              <a:t>Data Splitting:</a:t>
            </a:r>
            <a:r>
              <a:rPr lang="en-US" dirty="0"/>
              <a:t> Divide the data into training and testing sets (e.g., 70% train, 30% test).</a:t>
            </a:r>
          </a:p>
          <a:p>
            <a:r>
              <a:rPr lang="en-US" b="1" dirty="0"/>
              <a:t>Model Evaluation</a:t>
            </a:r>
          </a:p>
          <a:p>
            <a:pPr>
              <a:buFont typeface="Arial" panose="020B0604020202020204" pitchFamily="34" charset="0"/>
              <a:buChar char="•"/>
            </a:pPr>
            <a:r>
              <a:rPr lang="en-US" b="1" dirty="0"/>
              <a:t>Metrics:</a:t>
            </a:r>
            <a:r>
              <a:rPr lang="en-US" dirty="0"/>
              <a:t> Confusion matrix, classification report (Precision, Recall, F1 Score).</a:t>
            </a:r>
          </a:p>
          <a:p>
            <a:pPr>
              <a:buFont typeface="Arial" panose="020B0604020202020204" pitchFamily="34" charset="0"/>
              <a:buChar char="•"/>
            </a:pPr>
            <a:r>
              <a:rPr lang="en-US" b="1" dirty="0"/>
              <a:t>Visualization:</a:t>
            </a:r>
            <a:r>
              <a:rPr lang="en-US" dirty="0"/>
              <a:t> Plot confusion matrix to assess model performance.</a:t>
            </a:r>
          </a:p>
          <a:p>
            <a:r>
              <a:rPr lang="en-US" b="1" dirty="0"/>
              <a:t>Hyperparameter Tuning</a:t>
            </a:r>
          </a:p>
          <a:p>
            <a:pPr>
              <a:buFont typeface="Arial" panose="020B0604020202020204" pitchFamily="34" charset="0"/>
              <a:buChar char="•"/>
            </a:pPr>
            <a:r>
              <a:rPr lang="en-US" b="1" dirty="0"/>
              <a:t>Grid Search:</a:t>
            </a:r>
            <a:r>
              <a:rPr lang="en-US" dirty="0"/>
              <a:t> Optimize hyperparameters (e.g., </a:t>
            </a:r>
            <a:r>
              <a:rPr lang="en-US" dirty="0" err="1"/>
              <a:t>n_estimators</a:t>
            </a:r>
            <a:r>
              <a:rPr lang="en-US" dirty="0"/>
              <a:t>, </a:t>
            </a:r>
            <a:r>
              <a:rPr lang="en-US" dirty="0" err="1"/>
              <a:t>max_depth</a:t>
            </a:r>
            <a:r>
              <a:rPr lang="en-US" dirty="0"/>
              <a:t>, </a:t>
            </a:r>
            <a:r>
              <a:rPr lang="en-US" dirty="0" err="1"/>
              <a:t>min_samples_split</a:t>
            </a:r>
            <a:r>
              <a:rPr lang="en-US" dirty="0"/>
              <a:t>).</a:t>
            </a:r>
          </a:p>
          <a:p>
            <a:pPr>
              <a:buFont typeface="Arial" panose="020B0604020202020204" pitchFamily="34" charset="0"/>
              <a:buChar char="•"/>
            </a:pPr>
            <a:r>
              <a:rPr lang="en-US" b="1" dirty="0"/>
              <a:t>Cross-Validation:</a:t>
            </a:r>
            <a:r>
              <a:rPr lang="en-US" dirty="0"/>
              <a:t> Use cross-validation to find the best combination of parameters.</a:t>
            </a:r>
          </a:p>
          <a:p>
            <a:r>
              <a:rPr lang="en-US" b="1" dirty="0"/>
              <a:t>Best Model Evaluation</a:t>
            </a:r>
          </a:p>
          <a:p>
            <a:pPr>
              <a:buFont typeface="Arial" panose="020B0604020202020204" pitchFamily="34" charset="0"/>
              <a:buChar char="•"/>
            </a:pPr>
            <a:r>
              <a:rPr lang="en-US" b="1" dirty="0"/>
              <a:t>Performance:</a:t>
            </a:r>
            <a:r>
              <a:rPr lang="en-US" dirty="0"/>
              <a:t> Evaluate the best model identified from hyperparameter tuning.</a:t>
            </a:r>
          </a:p>
          <a:p>
            <a:pPr>
              <a:buFont typeface="Arial" panose="020B0604020202020204" pitchFamily="34" charset="0"/>
              <a:buChar char="•"/>
            </a:pPr>
            <a:r>
              <a:rPr lang="en-US" b="1" dirty="0"/>
              <a:t>Metrics:</a:t>
            </a:r>
            <a:r>
              <a:rPr lang="en-US" dirty="0"/>
              <a:t> Confusion matrix, classification report, and F1 Score for best model.</a:t>
            </a:r>
          </a:p>
          <a:p>
            <a:r>
              <a:rPr lang="en-US" b="1" dirty="0"/>
              <a:t>Results</a:t>
            </a:r>
          </a:p>
          <a:p>
            <a:pPr>
              <a:buFont typeface="Arial" panose="020B0604020202020204" pitchFamily="34" charset="0"/>
              <a:buChar char="•"/>
            </a:pPr>
            <a:r>
              <a:rPr lang="en-US" b="1" dirty="0"/>
              <a:t>Summary:</a:t>
            </a:r>
            <a:r>
              <a:rPr lang="en-US" dirty="0"/>
              <a:t> Summarize the performance of the best model.</a:t>
            </a:r>
          </a:p>
          <a:p>
            <a:pPr>
              <a:buFont typeface="Arial" panose="020B0604020202020204" pitchFamily="34" charset="0"/>
              <a:buChar char="•"/>
            </a:pPr>
            <a:r>
              <a:rPr lang="en-US" b="1" dirty="0"/>
              <a:t>Key Metrics:</a:t>
            </a:r>
            <a:r>
              <a:rPr lang="en-US" dirty="0"/>
              <a:t> Highlight the achieved F1 Score and its implications.</a:t>
            </a:r>
          </a:p>
          <a:p>
            <a:r>
              <a:rPr lang="en-US" b="1" dirty="0"/>
              <a:t>Conclusion</a:t>
            </a:r>
          </a:p>
          <a:p>
            <a:pPr>
              <a:buFont typeface="Arial" panose="020B0604020202020204" pitchFamily="34" charset="0"/>
              <a:buChar char="•"/>
            </a:pPr>
            <a:r>
              <a:rPr lang="en-US" b="1" dirty="0"/>
              <a:t>Importance:</a:t>
            </a:r>
            <a:r>
              <a:rPr lang="en-US" dirty="0"/>
              <a:t> Emphasize the importance of fraud detection for </a:t>
            </a:r>
            <a:r>
              <a:rPr lang="en-US" dirty="0" err="1"/>
              <a:t>Xente</a:t>
            </a:r>
            <a:r>
              <a:rPr lang="en-US" dirty="0"/>
              <a:t>.</a:t>
            </a:r>
          </a:p>
          <a:p>
            <a:pPr>
              <a:buFont typeface="Arial" panose="020B0604020202020204" pitchFamily="34" charset="0"/>
              <a:buChar char="•"/>
            </a:pPr>
            <a:r>
              <a:rPr lang="en-US" b="1" dirty="0"/>
              <a:t>Future Work:</a:t>
            </a:r>
            <a:r>
              <a:rPr lang="en-US" dirty="0"/>
              <a:t> Suggest potential improvements and further research areas.</a:t>
            </a:r>
          </a:p>
          <a:p>
            <a:pPr>
              <a:buFont typeface="Arial" panose="020B0604020202020204" pitchFamily="34" charset="0"/>
              <a:buChar char="•"/>
            </a:pPr>
            <a:r>
              <a:rPr lang="en-US" b="1" dirty="0"/>
              <a:t>Impact:</a:t>
            </a:r>
            <a:r>
              <a:rPr lang="en-US" dirty="0"/>
              <a:t> Discuss the broader impact on reducing financial losses and protecting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2">
                  <a:lumMod val="50000"/>
                </a:schemeClr>
              </a:solidFill>
              <a:latin typeface="Abadi"/>
            </a:endParaRPr>
          </a:p>
          <a:p>
            <a:pPr marL="0" indent="0">
              <a:buNone/>
            </a:pPr>
            <a:endParaRPr lang="en-US" dirty="0"/>
          </a:p>
        </p:txBody>
      </p:sp>
      <p:sp>
        <p:nvSpPr>
          <p:cNvPr id="4" name="Slide Number Placeholder 3">
            <a:extLst>
              <a:ext uri="{FF2B5EF4-FFF2-40B4-BE49-F238E27FC236}">
                <a16:creationId xmlns:a16="http://schemas.microsoft.com/office/drawing/2014/main" id="{6E7183E9-91B2-E0C0-6C60-1B9C3C767141}"/>
              </a:ext>
            </a:extLst>
          </p:cNvPr>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7405319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Results</a:t>
            </a:r>
          </a:p>
          <a:p>
            <a:pPr>
              <a:buFont typeface="Arial" panose="020B0604020202020204" pitchFamily="34" charset="0"/>
              <a:buChar char="•"/>
            </a:pPr>
            <a:r>
              <a:rPr lang="en-US" b="1" dirty="0"/>
              <a:t>Summary:</a:t>
            </a:r>
            <a:r>
              <a:rPr lang="en-US" dirty="0"/>
              <a:t> Summarize the performance of the best model.</a:t>
            </a:r>
          </a:p>
          <a:p>
            <a:pPr>
              <a:buFont typeface="Arial" panose="020B0604020202020204" pitchFamily="34" charset="0"/>
              <a:buChar char="•"/>
            </a:pPr>
            <a:r>
              <a:rPr lang="en-US" b="1" dirty="0"/>
              <a:t>Key Metrics:</a:t>
            </a:r>
            <a:r>
              <a:rPr lang="en-US" dirty="0"/>
              <a:t> Highlight the achieved F1 Score and its implications.</a:t>
            </a:r>
          </a:p>
          <a:p>
            <a:r>
              <a:rPr lang="en-US" b="1" dirty="0"/>
              <a:t>Conclusion</a:t>
            </a:r>
          </a:p>
          <a:p>
            <a:pPr>
              <a:buFont typeface="Arial" panose="020B0604020202020204" pitchFamily="34" charset="0"/>
              <a:buChar char="•"/>
            </a:pPr>
            <a:r>
              <a:rPr lang="en-US" b="1" dirty="0"/>
              <a:t>Importance:</a:t>
            </a:r>
            <a:r>
              <a:rPr lang="en-US" dirty="0"/>
              <a:t> Emphasize the importance of fraud detection for </a:t>
            </a:r>
            <a:r>
              <a:rPr lang="en-US" dirty="0" err="1"/>
              <a:t>Xente</a:t>
            </a:r>
            <a:r>
              <a:rPr lang="en-US" dirty="0"/>
              <a:t>.</a:t>
            </a:r>
          </a:p>
          <a:p>
            <a:pPr>
              <a:buFont typeface="Arial" panose="020B0604020202020204" pitchFamily="34" charset="0"/>
              <a:buChar char="•"/>
            </a:pPr>
            <a:r>
              <a:rPr lang="en-US" b="1" dirty="0"/>
              <a:t>Future Work:</a:t>
            </a:r>
            <a:r>
              <a:rPr lang="en-US" dirty="0"/>
              <a:t> Suggest potential improvements and further research areas.</a:t>
            </a:r>
          </a:p>
          <a:p>
            <a:pPr>
              <a:buFont typeface="Arial" panose="020B0604020202020204" pitchFamily="34" charset="0"/>
              <a:buChar char="•"/>
            </a:pPr>
            <a:r>
              <a:rPr lang="en-US" b="1" dirty="0"/>
              <a:t>Impact:</a:t>
            </a:r>
            <a:r>
              <a:rPr lang="en-US" dirty="0"/>
              <a:t> Discuss the broader impact on reducing financial losses and protecting customers.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bg2">
                  <a:lumMod val="50000"/>
                </a:schemeClr>
              </a:solidFill>
              <a:latin typeface="Abadi"/>
            </a:endParaRPr>
          </a:p>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7/1/2024</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40826453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6/30/2024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866140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4E5C39-FE1E-4048-9E78-68F07A4195FB}" type="datetimeFigureOut">
              <a:rPr lang="en-US" smtClean="0"/>
              <a:t>6/30/2024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7907557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E5C39-FE1E-4048-9E78-68F07A4195FB}" type="datetimeFigureOut">
              <a:rPr lang="en-US" smtClean="0"/>
              <a:t>6/30/2024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0977531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E5C39-FE1E-4048-9E78-68F07A4195FB}" type="datetimeFigureOut">
              <a:rPr lang="en-US" smtClean="0"/>
              <a:t>6/30/2024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7950834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6/30/2024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043071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6/30/2024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510601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6/30/2024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00035294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6/30/2024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278812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1570366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969206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281735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5424771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11401189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44283696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6/30/2024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302029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6/30/2024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7317463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850238444"/>
      </p:ext>
    </p:extLst>
  </p:cSld>
  <p:clrMapOvr>
    <a:masterClrMapping/>
  </p:clrMapOvr>
  <p:transitio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00719676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593624517"/>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6/30/2024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theme" Target="../theme/theme2.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7/1/2024</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00795490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 id="2147483715" r:id="rId19"/>
    <p:sldLayoutId id="2147483716" r:id="rId20"/>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1258570" y="4575787"/>
            <a:ext cx="3952067" cy="830997"/>
          </a:xfrm>
          <a:prstGeom prst="rect">
            <a:avLst/>
          </a:prstGeom>
          <a:gradFill flip="none" rotWithShape="1">
            <a:gsLst>
              <a:gs pos="0">
                <a:srgbClr val="EFF0F1">
                  <a:shade val="30000"/>
                  <a:satMod val="115000"/>
                </a:srgbClr>
              </a:gs>
              <a:gs pos="50000">
                <a:srgbClr val="EFF0F1">
                  <a:shade val="67500"/>
                  <a:satMod val="115000"/>
                </a:srgbClr>
              </a:gs>
              <a:gs pos="100000">
                <a:srgbClr val="EFF0F1">
                  <a:shade val="100000"/>
                  <a:satMod val="115000"/>
                </a:srgbClr>
              </a:gs>
            </a:gsLst>
            <a:lin ang="5400000" scaled="1"/>
            <a:tileRect/>
          </a:gradFill>
          <a:ln>
            <a:solidFill>
              <a:srgbClr val="0B49CB"/>
            </a:solidFill>
          </a:ln>
        </p:spPr>
        <p:style>
          <a:lnRef idx="2">
            <a:schemeClr val="dk1">
              <a:shade val="15000"/>
            </a:schemeClr>
          </a:lnRef>
          <a:fillRef idx="1">
            <a:schemeClr val="dk1"/>
          </a:fillRef>
          <a:effectRef idx="0">
            <a:schemeClr val="dk1"/>
          </a:effectRef>
          <a:fontRef idx="minor">
            <a:schemeClr val="lt1"/>
          </a:fontRef>
        </p:style>
        <p:txBody>
          <a:bodyPr wrap="square" lIns="91440" tIns="45720" rIns="91440" bIns="45720" rtlCol="0" anchor="t">
            <a:spAutoFit/>
          </a:bodyPr>
          <a:lstStyle/>
          <a:p>
            <a:r>
              <a:rPr lang="en-US" sz="2400" b="1" dirty="0">
                <a:solidFill>
                  <a:schemeClr val="tx1">
                    <a:lumMod val="75000"/>
                    <a:lumOff val="25000"/>
                  </a:schemeClr>
                </a:solidFill>
                <a:latin typeface="Abadi"/>
                <a:ea typeface="SF Pro" pitchFamily="2" charset="0"/>
                <a:cs typeface="SF Pro" pitchFamily="2" charset="0"/>
              </a:rPr>
              <a:t>Kabir Atobatele</a:t>
            </a:r>
          </a:p>
          <a:p>
            <a:r>
              <a:rPr lang="en-US" sz="2400" b="1" dirty="0">
                <a:solidFill>
                  <a:schemeClr val="tx1">
                    <a:lumMod val="75000"/>
                    <a:lumOff val="25000"/>
                  </a:schemeClr>
                </a:solidFill>
                <a:latin typeface="Abadi" panose="020B0604020104020204" pitchFamily="34" charset="0"/>
                <a:ea typeface="SF Pro" pitchFamily="2" charset="0"/>
                <a:cs typeface="SF Pro" pitchFamily="2" charset="0"/>
              </a:rPr>
              <a:t>1</a:t>
            </a:r>
            <a:r>
              <a:rPr lang="en-US" sz="2400" b="1" baseline="30000" dirty="0">
                <a:solidFill>
                  <a:schemeClr val="tx1">
                    <a:lumMod val="75000"/>
                    <a:lumOff val="25000"/>
                  </a:schemeClr>
                </a:solidFill>
                <a:latin typeface="Abadi" panose="020B0604020104020204" pitchFamily="34" charset="0"/>
                <a:ea typeface="SF Pro" pitchFamily="2" charset="0"/>
                <a:cs typeface="SF Pro" pitchFamily="2" charset="0"/>
              </a:rPr>
              <a:t>st</a:t>
            </a:r>
            <a:r>
              <a:rPr lang="en-US" sz="2400" b="1" dirty="0">
                <a:solidFill>
                  <a:schemeClr val="tx1">
                    <a:lumMod val="75000"/>
                    <a:lumOff val="25000"/>
                  </a:schemeClr>
                </a:solidFill>
                <a:latin typeface="Abadi" panose="020B0604020104020204" pitchFamily="34" charset="0"/>
                <a:ea typeface="SF Pro" pitchFamily="2" charset="0"/>
                <a:cs typeface="SF Pro" pitchFamily="2" charset="0"/>
              </a:rPr>
              <a:t> July, 2024</a:t>
            </a:r>
          </a:p>
        </p:txBody>
      </p:sp>
      <p:sp>
        <p:nvSpPr>
          <p:cNvPr id="11" name="Title 1">
            <a:extLst>
              <a:ext uri="{FF2B5EF4-FFF2-40B4-BE49-F238E27FC236}">
                <a16:creationId xmlns:a16="http://schemas.microsoft.com/office/drawing/2014/main" id="{A2961745-DDD6-986E-6E71-3FCA64407649}"/>
              </a:ext>
            </a:extLst>
          </p:cNvPr>
          <p:cNvSpPr txBox="1">
            <a:spLocks/>
          </p:cNvSpPr>
          <p:nvPr/>
        </p:nvSpPr>
        <p:spPr>
          <a:xfrm>
            <a:off x="2645229" y="571114"/>
            <a:ext cx="7119257"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6500" dirty="0">
                <a:solidFill>
                  <a:srgbClr val="0B49CB"/>
                </a:solidFill>
                <a:latin typeface="Abadi"/>
              </a:rPr>
              <a:t>XENTE FRAUD DETECTION CHALLENGE</a:t>
            </a:r>
            <a:r>
              <a:rPr lang="en-US" dirty="0">
                <a:solidFill>
                  <a:srgbClr val="0B49CB"/>
                </a:solidFill>
                <a:latin typeface="Abadi"/>
              </a:rPr>
              <a:t> </a:t>
            </a:r>
          </a:p>
        </p:txBody>
      </p:sp>
      <p:sp>
        <p:nvSpPr>
          <p:cNvPr id="13" name="Title 1">
            <a:extLst>
              <a:ext uri="{FF2B5EF4-FFF2-40B4-BE49-F238E27FC236}">
                <a16:creationId xmlns:a16="http://schemas.microsoft.com/office/drawing/2014/main" id="{46FA3E54-6509-B780-DC9E-6DBD0BC53708}"/>
              </a:ext>
            </a:extLst>
          </p:cNvPr>
          <p:cNvSpPr txBox="1">
            <a:spLocks/>
          </p:cNvSpPr>
          <p:nvPr/>
        </p:nvSpPr>
        <p:spPr>
          <a:xfrm>
            <a:off x="2286001" y="2127772"/>
            <a:ext cx="7630886"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sz="2400" dirty="0">
                <a:solidFill>
                  <a:srgbClr val="0B49CB"/>
                </a:solidFill>
                <a:latin typeface="Abadi"/>
              </a:rPr>
              <a:t>DETECTING FRAUDULENT TRANSACTION USING MACHINE LEARNING</a:t>
            </a:r>
          </a:p>
        </p:txBody>
      </p:sp>
      <p:pic>
        <p:nvPicPr>
          <p:cNvPr id="14" name="Picture 13">
            <a:extLst>
              <a:ext uri="{FF2B5EF4-FFF2-40B4-BE49-F238E27FC236}">
                <a16:creationId xmlns:a16="http://schemas.microsoft.com/office/drawing/2014/main" id="{7FA77B80-C0D1-F010-FA60-C9A593425C69}"/>
              </a:ext>
            </a:extLst>
          </p:cNvPr>
          <p:cNvPicPr>
            <a:picLocks noChangeAspect="1"/>
          </p:cNvPicPr>
          <p:nvPr/>
        </p:nvPicPr>
        <p:blipFill>
          <a:blip r:embed="rId2"/>
          <a:stretch>
            <a:fillRect/>
          </a:stretch>
        </p:blipFill>
        <p:spPr>
          <a:xfrm>
            <a:off x="341729" y="297208"/>
            <a:ext cx="1096182" cy="1031701"/>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6E28EB22-AB3B-A596-D7E4-3C7647D33327}"/>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3C13878-1612-BB00-AABE-A5F0276C145E}"/>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6CB9A67B-45A2-9283-D3FA-CB949B2469B9}"/>
              </a:ext>
            </a:extLst>
          </p:cNvPr>
          <p:cNvSpPr txBox="1">
            <a:spLocks/>
          </p:cNvSpPr>
          <p:nvPr/>
        </p:nvSpPr>
        <p:spPr>
          <a:xfrm>
            <a:off x="1219954" y="1894618"/>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F9EE265-87AD-B9DB-0E22-03F1B92C24CB}"/>
              </a:ext>
            </a:extLst>
          </p:cNvPr>
          <p:cNvSpPr txBox="1">
            <a:spLocks/>
          </p:cNvSpPr>
          <p:nvPr/>
        </p:nvSpPr>
        <p:spPr>
          <a:xfrm>
            <a:off x="1439483" y="631371"/>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2154174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Inspection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Cleaning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(EDA)</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Feature Engineering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Preprocessing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Comparative Analysis</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1847696" y="672182"/>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1464882" y="557903"/>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1212820" y="1570840"/>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err="1">
                <a:solidFill>
                  <a:schemeClr val="accent3">
                    <a:lumMod val="25000"/>
                  </a:schemeClr>
                </a:solidFill>
                <a:latin typeface="Abadi" panose="020B0604020104020204" pitchFamily="34" charset="0"/>
              </a:rPr>
              <a:t>Xente</a:t>
            </a:r>
            <a:r>
              <a:rPr lang="en-US" sz="1800" dirty="0">
                <a:solidFill>
                  <a:schemeClr val="accent3">
                    <a:lumMod val="25000"/>
                  </a:schemeClr>
                </a:solidFill>
                <a:latin typeface="Abadi" panose="020B0604020104020204" pitchFamily="34" charset="0"/>
              </a:rPr>
              <a:t> is an e-payments, e-commerce, and financial services company in Uganda offering various products and services that can be paid for using Mobile Money (Airtel Money, MTN Mobile Money), Bank Card (Visa Card, MasterCard), </a:t>
            </a:r>
            <a:r>
              <a:rPr lang="en-US" sz="1800" dirty="0" err="1">
                <a:solidFill>
                  <a:schemeClr val="accent3">
                    <a:lumMod val="25000"/>
                  </a:schemeClr>
                </a:solidFill>
                <a:latin typeface="Abadi" panose="020B0604020104020204" pitchFamily="34" charset="0"/>
              </a:rPr>
              <a:t>Xente</a:t>
            </a:r>
            <a:r>
              <a:rPr lang="en-US" sz="1800" dirty="0">
                <a:solidFill>
                  <a:schemeClr val="accent3">
                    <a:lumMod val="25000"/>
                  </a:schemeClr>
                </a:solidFill>
                <a:latin typeface="Abadi" panose="020B0604020104020204" pitchFamily="34" charset="0"/>
              </a:rPr>
              <a:t> wallet and on credit (Pay Later). Some of the products consumers can buy include airtime, data bundles, pay water and electricity bills, Tv subscription services, buy event tickets, movie tickets, bus tickets, and more.</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The objective of this competition is to create a machine learning model to detect fraudulent transactions. Fraud detection is an important application of machine learning in the financial services sector. This solution will help </a:t>
            </a:r>
            <a:r>
              <a:rPr lang="en-US" sz="1800" dirty="0" err="1">
                <a:solidFill>
                  <a:schemeClr val="accent3">
                    <a:lumMod val="25000"/>
                  </a:schemeClr>
                </a:solidFill>
                <a:latin typeface="Abadi" panose="020B0604020104020204" pitchFamily="34" charset="0"/>
              </a:rPr>
              <a:t>Xente</a:t>
            </a:r>
            <a:r>
              <a:rPr lang="en-US" sz="1800" dirty="0">
                <a:solidFill>
                  <a:schemeClr val="accent3">
                    <a:lumMod val="25000"/>
                  </a:schemeClr>
                </a:solidFill>
                <a:latin typeface="Abadi" panose="020B0604020104020204" pitchFamily="34" charset="0"/>
              </a:rPr>
              <a:t> provide improved and safer service to its customers.</a:t>
            </a: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1374445" y="1487819"/>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endParaRPr lang="en-US" sz="2400" dirty="0">
              <a:solidFill>
                <a:srgbClr val="0B49CB"/>
              </a:solidFill>
              <a:latin typeface="Abadi"/>
            </a:endParaRPr>
          </a:p>
          <a:p>
            <a:pPr>
              <a:lnSpc>
                <a:spcPct val="120000"/>
              </a:lnSpc>
              <a:spcBef>
                <a:spcPts val="1400"/>
              </a:spcBef>
            </a:pPr>
            <a:r>
              <a:rPr kumimoji="0" lang="en-US" altLang="en-US" sz="1800" b="1" i="0" u="none" strike="noStrike" cap="none" normalizeH="0" baseline="0" dirty="0">
                <a:ln>
                  <a:noFill/>
                </a:ln>
                <a:solidFill>
                  <a:schemeClr val="tx1"/>
                </a:solidFill>
                <a:effectLst/>
                <a:latin typeface="Arial" panose="020B0604020202020204" pitchFamily="34" charset="0"/>
              </a:rPr>
              <a:t>Dataset:</a:t>
            </a:r>
            <a:r>
              <a:rPr kumimoji="0" lang="en-US" altLang="en-US" sz="1800" b="0" i="0" u="none" strike="noStrike" cap="none" normalizeH="0" baseline="0" dirty="0">
                <a:ln>
                  <a:noFill/>
                </a:ln>
                <a:solidFill>
                  <a:schemeClr val="tx1"/>
                </a:solidFill>
                <a:effectLst/>
                <a:latin typeface="Arial" panose="020B0604020202020204" pitchFamily="34" charset="0"/>
              </a:rPr>
              <a:t> Transactions from </a:t>
            </a:r>
            <a:r>
              <a:rPr kumimoji="0" lang="en-US" altLang="en-US" sz="1800" b="0" i="0" u="none" strike="noStrike" cap="none" normalizeH="0" baseline="0" dirty="0" err="1">
                <a:ln>
                  <a:noFill/>
                </a:ln>
                <a:solidFill>
                  <a:schemeClr val="tx1"/>
                </a:solidFill>
                <a:effectLst/>
                <a:latin typeface="Arial" panose="020B0604020202020204" pitchFamily="34" charset="0"/>
              </a:rPr>
              <a:t>Xente's</a:t>
            </a:r>
            <a:r>
              <a:rPr kumimoji="0" lang="en-US" altLang="en-US" sz="1800" b="0" i="0" u="none" strike="noStrike" cap="none" normalizeH="0" baseline="0" dirty="0">
                <a:ln>
                  <a:noFill/>
                </a:ln>
                <a:solidFill>
                  <a:schemeClr val="tx1"/>
                </a:solidFill>
                <a:effectLst/>
                <a:latin typeface="Arial" panose="020B0604020202020204" pitchFamily="34" charset="0"/>
              </a:rPr>
              <a:t> platform</a:t>
            </a:r>
          </a:p>
          <a:p>
            <a:pPr marL="0" indent="0">
              <a:lnSpc>
                <a:spcPct val="120000"/>
              </a:lnSpc>
              <a:spcBef>
                <a:spcPts val="1400"/>
              </a:spcBef>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Features:</a:t>
            </a:r>
            <a:r>
              <a:rPr kumimoji="0" lang="en-US" altLang="en-US" sz="1800" b="0" i="0" u="none" strike="noStrike" cap="none" normalizeH="0" baseline="0" dirty="0">
                <a:ln>
                  <a:noFill/>
                </a:ln>
                <a:solidFill>
                  <a:schemeClr val="tx1"/>
                </a:solidFill>
                <a:effectLst/>
                <a:latin typeface="Arial" panose="020B0604020202020204" pitchFamily="34" charset="0"/>
              </a:rPr>
              <a:t> Transaction amount, payment method, transaction type, etc.</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Target Variable:</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Unicode MS"/>
              </a:rPr>
              <a:t>is_fraud</a:t>
            </a:r>
            <a:r>
              <a:rPr kumimoji="0" lang="en-US" altLang="en-US" sz="1800" b="0" i="0" u="none" strike="noStrike" cap="none" normalizeH="0" baseline="0" dirty="0">
                <a:ln>
                  <a:noFill/>
                </a:ln>
                <a:solidFill>
                  <a:schemeClr val="tx1"/>
                </a:solidFill>
                <a:effectLst/>
              </a:rPr>
              <a:t> (0 for non-fraudulent, 1 for fraudulent)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Error Metric:</a:t>
            </a:r>
            <a:r>
              <a:rPr kumimoji="0" lang="en-US" altLang="en-US" sz="1800" b="0" i="0" u="none" strike="noStrike" cap="none" normalizeH="0" baseline="0" dirty="0">
                <a:ln>
                  <a:noFill/>
                </a:ln>
                <a:solidFill>
                  <a:schemeClr val="tx1"/>
                </a:solidFill>
                <a:effectLst/>
                <a:latin typeface="Arial" panose="020B0604020202020204" pitchFamily="34" charset="0"/>
              </a:rPr>
              <a:t> F1 Score </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1374445" y="761998"/>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200" dirty="0">
                <a:solidFill>
                  <a:srgbClr val="0B49CB"/>
                </a:solidFill>
              </a:rPr>
              <a:t>Project Details</a:t>
            </a: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2CADC4A7-E365-3EF5-BFE8-D7503EC43A5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7713A0F-853E-3C41-7723-6129749DA7C2}"/>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96E12B11-B2E4-94AD-1621-F750D2E0D48D}"/>
              </a:ext>
            </a:extLst>
          </p:cNvPr>
          <p:cNvSpPr txBox="1">
            <a:spLocks/>
          </p:cNvSpPr>
          <p:nvPr/>
        </p:nvSpPr>
        <p:spPr>
          <a:xfrm>
            <a:off x="1180794" y="2231737"/>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400" dirty="0">
                <a:solidFill>
                  <a:srgbClr val="0B49CB"/>
                </a:solidFill>
                <a:latin typeface="Abadi"/>
              </a:rPr>
              <a:t>Project Details</a:t>
            </a:r>
          </a:p>
          <a:p>
            <a:pPr>
              <a:lnSpc>
                <a:spcPct val="120000"/>
              </a:lnSpc>
              <a:spcBef>
                <a:spcPts val="1400"/>
              </a:spcBef>
            </a:pPr>
            <a:r>
              <a:rPr kumimoji="0" lang="en-US" altLang="en-US" sz="1800" b="1" i="0" u="none" strike="noStrike" cap="none" normalizeH="0" baseline="0" dirty="0">
                <a:ln>
                  <a:noFill/>
                </a:ln>
                <a:solidFill>
                  <a:schemeClr val="tx1"/>
                </a:solidFill>
                <a:effectLst/>
                <a:latin typeface="Arial" panose="020B0604020202020204" pitchFamily="34" charset="0"/>
              </a:rPr>
              <a:t>Data Inspection: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b="1" dirty="0">
                <a:solidFill>
                  <a:schemeClr val="tx1"/>
                </a:solidFill>
                <a:latin typeface="Arial" panose="020B0604020202020204" pitchFamily="34" charset="0"/>
              </a:rPr>
              <a:t>   Data Cleaning</a:t>
            </a:r>
            <a:r>
              <a:rPr kumimoji="0" lang="en-US" altLang="en-US" sz="1800" b="1" i="0" u="none" strike="noStrike" cap="none" normalizeH="0" baseline="0" dirty="0">
                <a:ln>
                  <a:noFill/>
                </a:ln>
                <a:solidFill>
                  <a:schemeClr val="tx1"/>
                </a:solidFill>
                <a:effectLst/>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Target Variable: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Exploratory Data Analysis: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Model Building</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b="1" dirty="0">
                <a:solidFill>
                  <a:schemeClr val="tx1"/>
                </a:solidFill>
                <a:latin typeface="Arial" panose="020B0604020202020204" pitchFamily="34" charset="0"/>
              </a:rPr>
              <a:t>   Model Evaluation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Hyperparameter tuning</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b="1" dirty="0">
                <a:solidFill>
                  <a:schemeClr val="tx1"/>
                </a:solidFill>
                <a:latin typeface="Arial" panose="020B0604020202020204" pitchFamily="34" charset="0"/>
              </a:rPr>
              <a:t>   Best model evaluation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Results</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1800" b="1" dirty="0">
                <a:solidFill>
                  <a:schemeClr val="tx1"/>
                </a:solidFill>
                <a:latin typeface="Arial" panose="020B0604020202020204" pitchFamily="34" charset="0"/>
              </a:rPr>
              <a:t>   Conclusion</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6D93510A-19C1-7DFF-D2D4-C48DB98EA506}"/>
              </a:ext>
            </a:extLst>
          </p:cNvPr>
          <p:cNvSpPr txBox="1">
            <a:spLocks/>
          </p:cNvSpPr>
          <p:nvPr/>
        </p:nvSpPr>
        <p:spPr>
          <a:xfrm>
            <a:off x="1374445" y="761998"/>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2541425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1676400" y="60960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2938</TotalTime>
  <Words>770</Words>
  <Application>Microsoft Office PowerPoint</Application>
  <PresentationFormat>Widescreen</PresentationFormat>
  <Paragraphs>119</Paragraphs>
  <Slides>9</Slides>
  <Notes>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vt:i4>
      </vt:variant>
    </vt:vector>
  </HeadingPairs>
  <TitlesOfParts>
    <vt:vector size="17" baseType="lpstr">
      <vt:lpstr>Abadi</vt:lpstr>
      <vt:lpstr>Arial</vt:lpstr>
      <vt:lpstr>Arial Unicode MS</vt:lpstr>
      <vt:lpstr>Calibri</vt:lpstr>
      <vt:lpstr>Corbel</vt:lpstr>
      <vt:lpstr>IBM Plex Mono SemiBold</vt:lpstr>
      <vt:lpstr>Custom Design</vt:lpstr>
      <vt:lpstr>Parallax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Kabir Atobatele</cp:lastModifiedBy>
  <cp:revision>202</cp:revision>
  <dcterms:created xsi:type="dcterms:W3CDTF">2021-04-29T18:58:34Z</dcterms:created>
  <dcterms:modified xsi:type="dcterms:W3CDTF">2024-07-01T16:55:02Z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